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0" r:id="rId24"/>
    <p:sldId id="271" r:id="rId25"/>
    <p:sldId id="272" r:id="rId26"/>
    <p:sldId id="274" r:id="rId27"/>
    <p:sldId id="275" r:id="rId28"/>
    <p:sldId id="273" r:id="rId29"/>
    <p:sldId id="276" r:id="rId30"/>
    <p:sldId id="277" r:id="rId31"/>
    <p:sldId id="278" r:id="rId32"/>
    <p:sldId id="279" r:id="rId33"/>
    <p:sldId id="281" r:id="rId34"/>
    <p:sldId id="280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EF6"/>
    <a:srgbClr val="F3F3F3"/>
    <a:srgbClr val="F7F7F7"/>
    <a:srgbClr val="64B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394" autoAdjust="0"/>
  </p:normalViewPr>
  <p:slideViewPr>
    <p:cSldViewPr snapToGrid="0">
      <p:cViewPr varScale="1">
        <p:scale>
          <a:sx n="70" d="100"/>
          <a:sy n="70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DC671-2685-4B42-A246-A7F493E2688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77DB0-3FE3-4218-B263-C09E6F481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C33D-B202-4555-87D7-84EAD6B11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E158C-58A2-4ED5-A25E-8BF1553D9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78476-9E7F-4786-809A-BE7D9DE2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8321-299A-47A7-B30E-F693A1C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3DFDA-B04A-422C-BB80-59EB24CB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5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E468-981F-48B7-8DD3-DCBC36EC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2FC38-52E6-4F36-812A-CC64E75EA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2CC54-DD7E-4A23-88B0-B924B973E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1E98B-54CC-488B-89D0-022A8EC2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94A5-949C-43E1-B3C7-56894AFC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E7AFF-28D0-4256-BC59-00FA72BB2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6A4E8-F1C6-4DA8-B96D-21EC39BAE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5254C-5F28-4B39-B0BB-15ECD606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69AE-9D88-4234-A104-A99761C3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4AC64-CF0A-41B8-8D1D-7A365510D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FE07-766C-4328-9D53-D7561592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47D2-7F95-4028-885B-40F73D998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E51C-3272-4A1A-9562-6BB5BBF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1086-DC00-4B19-90F0-1B75DB85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ECBBE-4296-4169-BABD-1BB2F28F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6D6D-87D3-464E-B9F5-9C96F19F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E4DDE-B82A-40FE-BBA1-47BC30765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C2A52-E4F4-4F94-807D-4E43E977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6F55-841D-4329-85EA-12DE239C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BFDBE-6487-4D6A-A4E2-ED5940EF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0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59D4-4118-48EE-A685-0F2948B2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C5492-68DC-43D4-981D-273B2D629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39A9C-98A5-448B-ADDD-388960A78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83921-4454-4734-94DA-EB80D19B3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084DD-7C17-48B9-A056-C6CD20D2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B3D16-D0DA-4D37-BA1B-65B95FF8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2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415C-43C2-4613-94C0-3DED4192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684D1-B581-45D6-81E5-19C25A79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87822-962A-4F15-A0EA-84710001B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66738-DF9A-425F-9E82-71ACE805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B2D811-8DE6-4766-BF60-BE3F352DC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9FF18-DF89-4B2A-ADFC-0CB9C60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D63F0-5556-43C8-9C2E-A00DBF9E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B1A19-0213-47B8-B469-8F9775A6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55E7-CDD4-4866-A075-C29C6D30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03C2C-7899-4DED-A7C6-75005374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655DD-7954-40A2-9DA7-8D533203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EE90B-9A37-43C0-9D3C-EC5F8B62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DFC5D-21F6-40EE-A215-2B94650F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7768E-BEDE-46AE-B9BD-0A61CB4E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FF30D-AA3F-4F4F-A805-D99B7844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8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0AF5-852A-41BC-AE8E-CFAF03D7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B850-E133-4F91-A742-4FA5B976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F465-4E25-4F0E-BBCA-E14CC3615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79FCE-1DD6-4DC1-8BAF-790B744F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76E46-D5C8-44EE-9B49-5ED7AED2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16A3D-41E6-4B62-A083-BAD52B05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9968-2591-4398-A174-3B011E44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1D096-4A65-41F7-84A2-D03EE56FE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6735F-740F-440E-8C77-8661A11E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05B7C-C728-4936-B2E7-999D21F1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C260E-3101-4556-881B-583C6F76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699C0-F9D5-4917-88D1-868169E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4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D3E09-A08E-4A41-A90E-F3890569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9026E-FB36-437A-8476-6454A72B4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E53C0-E7CC-4D5E-AE22-4B91C5566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66C4B-E9B6-41A0-BDA5-90935BBDA70F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1AD25-0E99-437F-B8FE-249FBA135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B16C5-FC54-4510-A29E-E21F104C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4CF95-966F-4A0F-B8F2-5808C48A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6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blimetext.com/3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47C58-8635-4FD7-AF8E-F5C54ECBFE4D}"/>
              </a:ext>
            </a:extLst>
          </p:cNvPr>
          <p:cNvSpPr/>
          <p:nvPr/>
        </p:nvSpPr>
        <p:spPr>
          <a:xfrm>
            <a:off x="4593369" y="1754456"/>
            <a:ext cx="759863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SE321</a:t>
            </a:r>
          </a:p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Lecture 3: </a:t>
            </a:r>
            <a:r>
              <a:rPr lang="en-US" sz="4400" dirty="0" err="1">
                <a:ln w="0"/>
                <a:latin typeface="Century Gothic" panose="020B0502020202020204" pitchFamily="34" charset="0"/>
              </a:rPr>
              <a:t>HyperText</a:t>
            </a:r>
            <a:r>
              <a:rPr lang="en-US" sz="4400" dirty="0">
                <a:ln w="0"/>
                <a:latin typeface="Century Gothic" panose="020B0502020202020204" pitchFamily="34" charset="0"/>
              </a:rPr>
              <a:t> Markup Language (HTML)</a:t>
            </a:r>
            <a:endParaRPr lang="en-US" sz="4400" b="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6A549-0377-455A-8143-562D84FAE20F}"/>
              </a:ext>
            </a:extLst>
          </p:cNvPr>
          <p:cNvSpPr/>
          <p:nvPr/>
        </p:nvSpPr>
        <p:spPr>
          <a:xfrm>
            <a:off x="6027040" y="4567548"/>
            <a:ext cx="472918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latin typeface="Century Gothic" panose="020B0502020202020204" pitchFamily="34" charset="0"/>
              </a:rPr>
              <a:t>SK. Fazlee Rabby</a:t>
            </a:r>
          </a:p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Lecturer</a:t>
            </a:r>
          </a:p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De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partment of Software Engineering</a:t>
            </a:r>
          </a:p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Daff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odil International University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5A2F3-CECA-4298-BB49-B304A753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80" y="2094706"/>
            <a:ext cx="2970367" cy="26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2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1F7478-7BB2-4126-97DA-9DE6C6DAC6FA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HTML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E748-18D0-4E9F-9D60-F12A5698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01" y="1606689"/>
            <a:ext cx="6430797" cy="18763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79EBAF-7199-41C6-B828-A930D20A135D}"/>
              </a:ext>
            </a:extLst>
          </p:cNvPr>
          <p:cNvSpPr/>
          <p:nvPr/>
        </p:nvSpPr>
        <p:spPr>
          <a:xfrm>
            <a:off x="1133235" y="4180769"/>
            <a:ext cx="992552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An element usually has start and ending tags (&lt;p&gt; and &lt;/p&gt;)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content: stuff in between start and end tags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An element can be self-closing (</a:t>
            </a:r>
            <a:r>
              <a:rPr lang="en-US" sz="2400" dirty="0" err="1">
                <a:ln w="0"/>
                <a:latin typeface="Century Gothic" panose="020B0502020202020204" pitchFamily="34" charset="0"/>
              </a:rPr>
              <a:t>img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An element can have attributes (</a:t>
            </a:r>
            <a:r>
              <a:rPr lang="en-US" sz="2400" dirty="0" err="1">
                <a:ln w="0"/>
                <a:latin typeface="Century Gothic" panose="020B0502020202020204" pitchFamily="34" charset="0"/>
              </a:rPr>
              <a:t>src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="puppy.jpg")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Elements can contain other elements (p contains </a:t>
            </a:r>
            <a:r>
              <a:rPr lang="en-US" sz="2400" dirty="0" err="1">
                <a:ln w="0"/>
                <a:latin typeface="Century Gothic" panose="020B0502020202020204" pitchFamily="34" charset="0"/>
              </a:rPr>
              <a:t>em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and </a:t>
            </a:r>
            <a:r>
              <a:rPr lang="en-US" sz="2400" dirty="0" err="1">
                <a:ln w="0"/>
                <a:latin typeface="Century Gothic" panose="020B0502020202020204" pitchFamily="34" charset="0"/>
              </a:rPr>
              <a:t>img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)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7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D07514-4E44-4FCE-A31E-B75E01B20D40}"/>
              </a:ext>
            </a:extLst>
          </p:cNvPr>
          <p:cNvSpPr/>
          <p:nvPr/>
        </p:nvSpPr>
        <p:spPr>
          <a:xfrm>
            <a:off x="1721548" y="560818"/>
            <a:ext cx="8748903" cy="9848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Some HTML elements</a:t>
            </a:r>
          </a:p>
          <a:p>
            <a:pPr algn="ctr"/>
            <a:r>
              <a:rPr lang="en-US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To Be Placed Within 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&lt;body&gt;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B42EA-AFEF-4592-AE7E-AF440121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51" y="1867610"/>
            <a:ext cx="7629098" cy="45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7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sk 1: Overview of HTML and CSS | Karmeba">
            <a:extLst>
              <a:ext uri="{FF2B5EF4-FFF2-40B4-BE49-F238E27FC236}">
                <a16:creationId xmlns:a16="http://schemas.microsoft.com/office/drawing/2014/main" id="{2B165CB0-D038-49D0-99B1-618E659DE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8" r="1493" b="5651"/>
          <a:stretch/>
        </p:blipFill>
        <p:spPr bwMode="auto">
          <a:xfrm>
            <a:off x="689212" y="1211239"/>
            <a:ext cx="10813576" cy="52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AB66B6-C00C-4B60-9B37-B0C40F098F88}"/>
              </a:ext>
            </a:extLst>
          </p:cNvPr>
          <p:cNvSpPr/>
          <p:nvPr/>
        </p:nvSpPr>
        <p:spPr>
          <a:xfrm>
            <a:off x="1721548" y="350567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LET’S PRACTICE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6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6FD1F-2277-4BBF-BB09-31F0F81BDA63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WOW ! TEACH ME MORE SENSEI !</a:t>
            </a:r>
            <a:endParaRPr lang="en-US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C918D-052E-4854-956C-ECF132C170A5}"/>
              </a:ext>
            </a:extLst>
          </p:cNvPr>
          <p:cNvSpPr/>
          <p:nvPr/>
        </p:nvSpPr>
        <p:spPr>
          <a:xfrm>
            <a:off x="1721548" y="2321004"/>
            <a:ext cx="874890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  <a:hlinkClick r:id="rId2"/>
              </a:rPr>
              <a:t>W3C</a:t>
            </a:r>
            <a:endParaRPr lang="en-US" sz="66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4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107EE-77C2-4591-8BE6-2BFC2AA1AF6E}"/>
              </a:ext>
            </a:extLst>
          </p:cNvPr>
          <p:cNvSpPr/>
          <p:nvPr/>
        </p:nvSpPr>
        <p:spPr>
          <a:xfrm>
            <a:off x="1721548" y="39791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HTML Forms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HTML Forms: The Right Way(s)">
            <a:extLst>
              <a:ext uri="{FF2B5EF4-FFF2-40B4-BE49-F238E27FC236}">
                <a16:creationId xmlns:a16="http://schemas.microsoft.com/office/drawing/2014/main" id="{505CE03A-2C94-40F0-83A3-F620AD28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4" y="2000250"/>
            <a:ext cx="493395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C2733-A9B7-44A0-B5BB-3065F8D81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25" y="2347983"/>
            <a:ext cx="2162033" cy="21620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81EF1-41FA-41A6-A2FA-8E2322F8044C}"/>
              </a:ext>
            </a:extLst>
          </p:cNvPr>
          <p:cNvCxnSpPr>
            <a:stCxn id="2050" idx="3"/>
            <a:endCxn id="4" idx="1"/>
          </p:cNvCxnSpPr>
          <p:nvPr/>
        </p:nvCxnSpPr>
        <p:spPr>
          <a:xfrm>
            <a:off x="5642354" y="3429000"/>
            <a:ext cx="292537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0CF517-BA56-4D0F-A418-111EA7974028}"/>
              </a:ext>
            </a:extLst>
          </p:cNvPr>
          <p:cNvSpPr/>
          <p:nvPr/>
        </p:nvSpPr>
        <p:spPr>
          <a:xfrm>
            <a:off x="1721548" y="5576714"/>
            <a:ext cx="874890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Century Gothic" panose="020B0502020202020204" pitchFamily="34" charset="0"/>
              </a:rPr>
              <a:t>Browser-to-Server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14766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C6C06A-6D08-49F8-BF4D-625EDD6524ED}"/>
              </a:ext>
            </a:extLst>
          </p:cNvPr>
          <p:cNvSpPr/>
          <p:nvPr/>
        </p:nvSpPr>
        <p:spPr>
          <a:xfrm>
            <a:off x="1721548" y="39791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HTML Forms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8C3984-1262-4C8D-B5F1-F9283B60BC22}"/>
              </a:ext>
            </a:extLst>
          </p:cNvPr>
          <p:cNvGrpSpPr/>
          <p:nvPr/>
        </p:nvGrpSpPr>
        <p:grpSpPr>
          <a:xfrm>
            <a:off x="1433015" y="1696798"/>
            <a:ext cx="10072047" cy="4211759"/>
            <a:chOff x="1323833" y="1683150"/>
            <a:chExt cx="10072047" cy="42117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5EFD6E-A06F-438A-B050-E3AEBC0F7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1"/>
            <a:stretch/>
          </p:blipFill>
          <p:spPr>
            <a:xfrm>
              <a:off x="1323833" y="1683150"/>
              <a:ext cx="7102590" cy="3834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7F9252-6AEE-4AB7-9048-C1FBD71DC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1918" y="4454790"/>
              <a:ext cx="6733962" cy="1440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2975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4E5DFE-E52D-48AB-9FB8-DD3CB131179F}"/>
              </a:ext>
            </a:extLst>
          </p:cNvPr>
          <p:cNvSpPr/>
          <p:nvPr/>
        </p:nvSpPr>
        <p:spPr>
          <a:xfrm>
            <a:off x="1721548" y="39791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Attributes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F1AF7-F7FA-4CC6-9CDA-28F1178ADDA5}"/>
              </a:ext>
            </a:extLst>
          </p:cNvPr>
          <p:cNvSpPr/>
          <p:nvPr/>
        </p:nvSpPr>
        <p:spPr>
          <a:xfrm>
            <a:off x="903026" y="1426426"/>
            <a:ext cx="1038594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dirty="0">
                <a:ln w="0"/>
                <a:latin typeface="Century Gothic" panose="020B0502020202020204" pitchFamily="34" charset="0"/>
              </a:rPr>
              <a:t>HTML Form tag can contain several common attributes for declaring methods, actions etc.</a:t>
            </a:r>
          </a:p>
          <a:p>
            <a:pPr algn="just"/>
            <a:endParaRPr lang="en-US" sz="2000" dirty="0">
              <a:ln w="0"/>
              <a:latin typeface="Century Gothic" panose="020B0502020202020204" pitchFamily="34" charset="0"/>
            </a:endParaRPr>
          </a:p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Action Attribute: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The action attribute defines where the action is to be performed when the form is submitted. Usually, the form data is sent to a file on the server when the user clicks on the submit button.</a:t>
            </a:r>
          </a:p>
          <a:p>
            <a:pPr algn="just"/>
            <a:endParaRPr lang="en-US" sz="2000" dirty="0">
              <a:ln w="0"/>
              <a:latin typeface="Century Gothic" panose="020B0502020202020204" pitchFamily="34" charset="0"/>
            </a:endParaRPr>
          </a:p>
          <a:p>
            <a:pPr algn="just"/>
            <a:r>
              <a:rPr lang="en-US" sz="2000" dirty="0">
                <a:ln w="0"/>
                <a:latin typeface="Century Gothic" panose="020B0502020202020204" pitchFamily="34" charset="0"/>
              </a:rPr>
              <a:t>In the example below, the form data is sent to a file called "</a:t>
            </a:r>
            <a:r>
              <a:rPr lang="en-US" sz="2000" dirty="0" err="1">
                <a:ln w="0"/>
                <a:latin typeface="Century Gothic" panose="020B0502020202020204" pitchFamily="34" charset="0"/>
              </a:rPr>
              <a:t>action_page.php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". This file contains a server-side script that handles the form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B8E56-4756-45C8-817A-BFB44141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77" y="4495877"/>
            <a:ext cx="10085242" cy="1964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431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1C1C9-A55A-4AE4-AB60-B0E110404004}"/>
              </a:ext>
            </a:extLst>
          </p:cNvPr>
          <p:cNvSpPr/>
          <p:nvPr/>
        </p:nvSpPr>
        <p:spPr>
          <a:xfrm>
            <a:off x="1721548" y="39791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Attributes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DD085-E660-48D6-B210-76C9110F8F86}"/>
              </a:ext>
            </a:extLst>
          </p:cNvPr>
          <p:cNvSpPr/>
          <p:nvPr/>
        </p:nvSpPr>
        <p:spPr>
          <a:xfrm>
            <a:off x="903024" y="1740324"/>
            <a:ext cx="1038594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Method Attribute: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The method attribute specifies the HTTP method to be used when submitting the form data. The form-data can be sent as URL variables (with method="get") or as HTTP post transaction (with method="post"). </a:t>
            </a:r>
          </a:p>
          <a:p>
            <a:pPr algn="just"/>
            <a:endParaRPr lang="en-US" sz="2000" dirty="0">
              <a:ln w="0"/>
              <a:latin typeface="Century Gothic" panose="020B0502020202020204" pitchFamily="34" charset="0"/>
            </a:endParaRPr>
          </a:p>
          <a:p>
            <a:pPr algn="just"/>
            <a:r>
              <a:rPr lang="en-US" sz="2000" dirty="0">
                <a:ln w="0"/>
                <a:latin typeface="Century Gothic" panose="020B0502020202020204" pitchFamily="34" charset="0"/>
              </a:rPr>
              <a:t>The default HTTP method when submitting form data is GET.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8B054-50B2-48F9-BB5F-A317D2183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" r="24056"/>
          <a:stretch/>
        </p:blipFill>
        <p:spPr>
          <a:xfrm>
            <a:off x="561642" y="3953860"/>
            <a:ext cx="11068711" cy="653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0CD87-08F2-48F8-B25D-E4FAAD20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842"/>
          <a:stretch/>
        </p:blipFill>
        <p:spPr>
          <a:xfrm>
            <a:off x="561641" y="4862991"/>
            <a:ext cx="11068710" cy="653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627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1C1C9-A55A-4AE4-AB60-B0E110404004}"/>
              </a:ext>
            </a:extLst>
          </p:cNvPr>
          <p:cNvSpPr/>
          <p:nvPr/>
        </p:nvSpPr>
        <p:spPr>
          <a:xfrm>
            <a:off x="1721548" y="39791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Attributes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DD085-E660-48D6-B210-76C9110F8F86}"/>
              </a:ext>
            </a:extLst>
          </p:cNvPr>
          <p:cNvSpPr/>
          <p:nvPr/>
        </p:nvSpPr>
        <p:spPr>
          <a:xfrm>
            <a:off x="903024" y="1740324"/>
            <a:ext cx="103859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Autocomplete Attribute: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The autocomplete attribute specifies whether a form should have autocomplete on or off. When autocomplete is on, the browser automatically complete values based on values that the user has entered before.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B326F-1BA3-4988-8409-8EC516590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16" r="10444"/>
          <a:stretch/>
        </p:blipFill>
        <p:spPr>
          <a:xfrm>
            <a:off x="717986" y="3098540"/>
            <a:ext cx="10756028" cy="6609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705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1C1C9-A55A-4AE4-AB60-B0E110404004}"/>
              </a:ext>
            </a:extLst>
          </p:cNvPr>
          <p:cNvSpPr/>
          <p:nvPr/>
        </p:nvSpPr>
        <p:spPr>
          <a:xfrm>
            <a:off x="1721548" y="39791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Attributes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DD085-E660-48D6-B210-76C9110F8F86}"/>
              </a:ext>
            </a:extLst>
          </p:cNvPr>
          <p:cNvSpPr/>
          <p:nvPr/>
        </p:nvSpPr>
        <p:spPr>
          <a:xfrm>
            <a:off x="903024" y="1740324"/>
            <a:ext cx="1038594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</a:t>
            </a:r>
            <a:r>
              <a:rPr lang="en-US" sz="2000" b="1" dirty="0" err="1">
                <a:ln w="0"/>
                <a:latin typeface="Century Gothic" panose="020B0502020202020204" pitchFamily="34" charset="0"/>
              </a:rPr>
              <a:t>Enctype</a:t>
            </a:r>
            <a:r>
              <a:rPr lang="en-US" sz="2000" b="1" dirty="0">
                <a:ln w="0"/>
                <a:latin typeface="Century Gothic" panose="020B0502020202020204" pitchFamily="34" charset="0"/>
              </a:rPr>
              <a:t> Attribute: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The </a:t>
            </a:r>
            <a:r>
              <a:rPr lang="en-US" sz="2000" dirty="0" err="1">
                <a:ln w="0"/>
                <a:latin typeface="Century Gothic" panose="020B0502020202020204" pitchFamily="34" charset="0"/>
              </a:rPr>
              <a:t>enctype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 attribute specifies how the form-data should be encoded when submitting it to the server. </a:t>
            </a:r>
          </a:p>
          <a:p>
            <a:pPr algn="just"/>
            <a:endParaRPr lang="en-US" sz="2000" dirty="0">
              <a:ln w="0"/>
              <a:latin typeface="Century Gothic" panose="020B0502020202020204" pitchFamily="34" charset="0"/>
            </a:endParaRPr>
          </a:p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Note: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 The </a:t>
            </a:r>
            <a:r>
              <a:rPr lang="en-US" sz="2000" dirty="0" err="1">
                <a:ln w="0"/>
                <a:latin typeface="Century Gothic" panose="020B0502020202020204" pitchFamily="34" charset="0"/>
              </a:rPr>
              <a:t>enctype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 attribute can be used only if method="post".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5A7F6-52B5-443D-BE3B-2E8A79E7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97" y="3636733"/>
            <a:ext cx="10275805" cy="26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s Chassis 3D CAD Model - 3D CAD Browser">
            <a:extLst>
              <a:ext uri="{FF2B5EF4-FFF2-40B4-BE49-F238E27FC236}">
                <a16:creationId xmlns:a16="http://schemas.microsoft.com/office/drawing/2014/main" id="{B0EE89E1-5D9B-48E1-987B-A45DAE11E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13" y="1850572"/>
            <a:ext cx="5254171" cy="39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87668-691D-4621-8E29-C1805C15196F}"/>
              </a:ext>
            </a:extLst>
          </p:cNvPr>
          <p:cNvSpPr/>
          <p:nvPr/>
        </p:nvSpPr>
        <p:spPr>
          <a:xfrm>
            <a:off x="2296684" y="506227"/>
            <a:ext cx="759863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Architecture of </a:t>
            </a:r>
            <a:r>
              <a:rPr lang="en-US" sz="400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Webapges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79810-9DFC-4759-AC6E-638696DD61FF}"/>
              </a:ext>
            </a:extLst>
          </p:cNvPr>
          <p:cNvSpPr/>
          <p:nvPr/>
        </p:nvSpPr>
        <p:spPr>
          <a:xfrm>
            <a:off x="5428187" y="5705442"/>
            <a:ext cx="13356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latin typeface="Century Gothic" panose="020B0502020202020204" pitchFamily="34" charset="0"/>
              </a:rPr>
              <a:t>HTML</a:t>
            </a:r>
            <a:endParaRPr lang="en-US" sz="32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1C1C9-A55A-4AE4-AB60-B0E110404004}"/>
              </a:ext>
            </a:extLst>
          </p:cNvPr>
          <p:cNvSpPr/>
          <p:nvPr/>
        </p:nvSpPr>
        <p:spPr>
          <a:xfrm>
            <a:off x="1721544" y="27508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Input Elements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DD085-E660-48D6-B210-76C9110F8F86}"/>
              </a:ext>
            </a:extLst>
          </p:cNvPr>
          <p:cNvSpPr/>
          <p:nvPr/>
        </p:nvSpPr>
        <p:spPr>
          <a:xfrm>
            <a:off x="903024" y="1310596"/>
            <a:ext cx="103859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&lt;input&gt; Element: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One of the most used form element is the &lt;input&gt; element. The &lt;input&gt; element can be displayed in several ways, depending on the </a:t>
            </a:r>
            <a:r>
              <a:rPr lang="en-US" sz="2000" b="1" dirty="0">
                <a:ln w="0"/>
                <a:latin typeface="Century Gothic" panose="020B0502020202020204" pitchFamily="34" charset="0"/>
              </a:rPr>
              <a:t>type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 attribute.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01884-9AE4-4F75-AD10-BD45BA95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47" y="2326259"/>
            <a:ext cx="7703095" cy="4004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E9A7D-BF4D-4FA1-838B-A15F47D9DD32}"/>
              </a:ext>
            </a:extLst>
          </p:cNvPr>
          <p:cNvSpPr/>
          <p:nvPr/>
        </p:nvSpPr>
        <p:spPr>
          <a:xfrm>
            <a:off x="903024" y="6410158"/>
            <a:ext cx="103859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latin typeface="Century Gothic" panose="020B0502020202020204" pitchFamily="34" charset="0"/>
                <a:hlinkClick r:id="rId3"/>
              </a:rPr>
              <a:t>More</a:t>
            </a:r>
            <a:endParaRPr lang="en-US" sz="2000" dirty="0">
              <a:ln w="0"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3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40D26-C7EE-46F6-9D19-DDBA0B6F162A}"/>
              </a:ext>
            </a:extLst>
          </p:cNvPr>
          <p:cNvSpPr/>
          <p:nvPr/>
        </p:nvSpPr>
        <p:spPr>
          <a:xfrm>
            <a:off x="1721544" y="27508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Input Elements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3528C-CE70-4382-866D-9A3877D99A75}"/>
              </a:ext>
            </a:extLst>
          </p:cNvPr>
          <p:cNvSpPr/>
          <p:nvPr/>
        </p:nvSpPr>
        <p:spPr>
          <a:xfrm>
            <a:off x="903024" y="1310596"/>
            <a:ext cx="103859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&lt;select&gt; Element: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The &lt;select&gt; element defines a drop-down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E2715-B61A-4BEC-A363-4F89451D2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00"/>
          <a:stretch/>
        </p:blipFill>
        <p:spPr>
          <a:xfrm>
            <a:off x="2049435" y="2167847"/>
            <a:ext cx="7505985" cy="2240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0B396-49D6-4709-BD02-0CD15415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33" y="4668392"/>
            <a:ext cx="28860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8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40D26-C7EE-46F6-9D19-DDBA0B6F162A}"/>
              </a:ext>
            </a:extLst>
          </p:cNvPr>
          <p:cNvSpPr/>
          <p:nvPr/>
        </p:nvSpPr>
        <p:spPr>
          <a:xfrm>
            <a:off x="1721544" y="275083"/>
            <a:ext cx="874890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latin typeface="Century Gothic" panose="020B0502020202020204" pitchFamily="34" charset="0"/>
              </a:rPr>
              <a:t>Form Input Elements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A3528C-CE70-4382-866D-9A3877D99A75}"/>
              </a:ext>
            </a:extLst>
          </p:cNvPr>
          <p:cNvSpPr/>
          <p:nvPr/>
        </p:nvSpPr>
        <p:spPr>
          <a:xfrm>
            <a:off x="903024" y="1310596"/>
            <a:ext cx="103859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000" b="1" dirty="0">
                <a:ln w="0"/>
                <a:latin typeface="Century Gothic" panose="020B0502020202020204" pitchFamily="34" charset="0"/>
              </a:rPr>
              <a:t>The &lt;</a:t>
            </a:r>
            <a:r>
              <a:rPr lang="en-US" sz="2000" b="1" dirty="0" err="1">
                <a:ln w="0"/>
                <a:latin typeface="Century Gothic" panose="020B0502020202020204" pitchFamily="34" charset="0"/>
              </a:rPr>
              <a:t>textarea</a:t>
            </a:r>
            <a:r>
              <a:rPr lang="en-US" sz="2000" b="1" dirty="0">
                <a:ln w="0"/>
                <a:latin typeface="Century Gothic" panose="020B0502020202020204" pitchFamily="34" charset="0"/>
              </a:rPr>
              <a:t>&gt; Element: 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The &lt;</a:t>
            </a:r>
            <a:r>
              <a:rPr lang="en-US" sz="2000" dirty="0" err="1">
                <a:ln w="0"/>
                <a:latin typeface="Century Gothic" panose="020B0502020202020204" pitchFamily="34" charset="0"/>
              </a:rPr>
              <a:t>textarea</a:t>
            </a:r>
            <a:r>
              <a:rPr lang="en-US" sz="2000" dirty="0">
                <a:ln w="0"/>
                <a:latin typeface="Century Gothic" panose="020B0502020202020204" pitchFamily="34" charset="0"/>
              </a:rPr>
              <a:t>&gt; element defines a multi-line input field (a text area).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3998A-FDCA-4F86-9BD7-1E7F40F5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73" y="2682973"/>
            <a:ext cx="3457575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E7A4BE-9FD5-4889-A017-4C97219F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76" y="2655292"/>
            <a:ext cx="6289293" cy="3094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718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3DD146-C32F-43D2-A96C-54F6FC2178AA}"/>
              </a:ext>
            </a:extLst>
          </p:cNvPr>
          <p:cNvSpPr/>
          <p:nvPr/>
        </p:nvSpPr>
        <p:spPr>
          <a:xfrm>
            <a:off x="1721548" y="560818"/>
            <a:ext cx="874890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latin typeface="Century Gothic" panose="020B0502020202020204" pitchFamily="34" charset="0"/>
              </a:rPr>
              <a:t>Every beginner CSS tutorial makes CSS look trivially easy</a:t>
            </a:r>
            <a:endParaRPr lang="en-US" sz="14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D9A0E-682D-452A-B9DE-772F82A9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6" y="1793471"/>
            <a:ext cx="6753225" cy="1933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95A74C-A462-4E71-B9D0-B51BCE991C29}"/>
              </a:ext>
            </a:extLst>
          </p:cNvPr>
          <p:cNvSpPr/>
          <p:nvPr/>
        </p:nvSpPr>
        <p:spPr>
          <a:xfrm>
            <a:off x="1519106" y="3882481"/>
            <a:ext cx="874890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latin typeface="Century Gothic" panose="020B0502020202020204" pitchFamily="34" charset="0"/>
              </a:rPr>
              <a:t>But then when you try to write CSS, literally nothing works</a:t>
            </a:r>
            <a:endParaRPr lang="en-US" sz="14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B43C0-06BC-412D-971C-532DA2AD0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19" y="5115134"/>
            <a:ext cx="20478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C3CD5-35B3-443B-8457-E45118323762}"/>
              </a:ext>
            </a:extLst>
          </p:cNvPr>
          <p:cNvSpPr/>
          <p:nvPr/>
        </p:nvSpPr>
        <p:spPr>
          <a:xfrm>
            <a:off x="1080105" y="2459504"/>
            <a:ext cx="911477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dirty="0">
                <a:ln w="0"/>
                <a:latin typeface="Century Gothic" panose="020B0502020202020204" pitchFamily="34" charset="0"/>
              </a:rPr>
              <a:t>Q: Why is HTML/CSS So Bizarre??</a:t>
            </a:r>
            <a:endParaRPr lang="en-US" sz="32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9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8CD783-6E6E-4E2F-899B-BC76EBF6D418}"/>
              </a:ext>
            </a:extLst>
          </p:cNvPr>
          <p:cNvSpPr/>
          <p:nvPr/>
        </p:nvSpPr>
        <p:spPr>
          <a:xfrm>
            <a:off x="1197419" y="1192621"/>
            <a:ext cx="979716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6000" b="1" dirty="0">
                <a:ln w="0"/>
                <a:latin typeface="Century Gothic" panose="020B0502020202020204" pitchFamily="34" charset="0"/>
              </a:rPr>
              <a:t>A: There is one crucial set of rules That We Need to Learn</a:t>
            </a:r>
            <a:endParaRPr lang="en-US" sz="32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A979E-31DD-494D-9B5A-DFCA7D119BA8}"/>
              </a:ext>
            </a:extLst>
          </p:cNvPr>
          <p:cNvSpPr/>
          <p:nvPr/>
        </p:nvSpPr>
        <p:spPr>
          <a:xfrm>
            <a:off x="965407" y="4834382"/>
            <a:ext cx="979716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rgbClr val="7030A0"/>
                </a:solidFill>
                <a:latin typeface="Century Gothic" panose="020B0502020202020204" pitchFamily="34" charset="0"/>
              </a:rPr>
              <a:t>Block vs Inline display</a:t>
            </a:r>
            <a:endParaRPr lang="en-US" sz="2400" b="1" cap="none" spc="0" dirty="0">
              <a:ln w="0"/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93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83660-9DCF-4919-ACF1-6197898EEE12}"/>
              </a:ext>
            </a:extLst>
          </p:cNvPr>
          <p:cNvSpPr/>
          <p:nvPr/>
        </p:nvSpPr>
        <p:spPr>
          <a:xfrm>
            <a:off x="1721545" y="356516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What is HTML?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F4D52-CE49-48D7-9326-9C2E053D565A}"/>
              </a:ext>
            </a:extLst>
          </p:cNvPr>
          <p:cNvSpPr/>
          <p:nvPr/>
        </p:nvSpPr>
        <p:spPr>
          <a:xfrm>
            <a:off x="1529984" y="1545442"/>
            <a:ext cx="91320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latin typeface="Century Gothic" panose="020B0502020202020204" pitchFamily="34" charset="0"/>
              </a:rPr>
              <a:t>HTML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(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H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yper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ext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M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arkup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L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anguage)</a:t>
            </a:r>
          </a:p>
          <a:p>
            <a:endParaRPr lang="en-US" sz="2400" dirty="0">
              <a:ln w="0"/>
              <a:latin typeface="Century Gothic" panose="020B0502020202020204" pitchFamily="34" charset="0"/>
            </a:endParaRPr>
          </a:p>
          <a:p>
            <a:r>
              <a:rPr lang="en-US" sz="2400" dirty="0">
                <a:ln w="0"/>
                <a:latin typeface="Century Gothic" panose="020B0502020202020204" pitchFamily="34" charset="0"/>
              </a:rPr>
              <a:t>- Describes the content and structure of a web page</a:t>
            </a:r>
          </a:p>
          <a:p>
            <a:r>
              <a:rPr lang="en-US" sz="2400" dirty="0">
                <a:ln w="0"/>
                <a:latin typeface="Century Gothic" panose="020B0502020202020204" pitchFamily="34" charset="0"/>
              </a:rPr>
              <a:t>- Made up of building blocks called elements.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E5070-8C8D-4014-BA89-323DBDD3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74" y="3391840"/>
            <a:ext cx="6548224" cy="1862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DF6CA-DDEE-4CF2-8DBC-3F646463F858}"/>
              </a:ext>
            </a:extLst>
          </p:cNvPr>
          <p:cNvSpPr/>
          <p:nvPr/>
        </p:nvSpPr>
        <p:spPr>
          <a:xfrm>
            <a:off x="1600993" y="5735595"/>
            <a:ext cx="87489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latin typeface="Century Gothic" panose="020B0502020202020204" pitchFamily="34" charset="0"/>
              </a:rPr>
              <a:t>There are 3 basic types</a:t>
            </a:r>
            <a:endParaRPr lang="en-US" sz="32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5E97D-51B5-439E-8B9B-85953006A32E}"/>
              </a:ext>
            </a:extLst>
          </p:cNvPr>
          <p:cNvSpPr/>
          <p:nvPr/>
        </p:nvSpPr>
        <p:spPr>
          <a:xfrm>
            <a:off x="1721545" y="356516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Types of HTML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3089B8-9BB7-4724-ADE9-338AE3DA5D6B}"/>
              </a:ext>
            </a:extLst>
          </p:cNvPr>
          <p:cNvSpPr/>
          <p:nvPr/>
        </p:nvSpPr>
        <p:spPr>
          <a:xfrm>
            <a:off x="903023" y="1681920"/>
            <a:ext cx="10385945" cy="42011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latin typeface="Century Gothic" panose="020B0502020202020204" pitchFamily="34" charset="0"/>
              </a:rPr>
              <a:t>Each HTML element is categorized by the HTML spec into one of three-</a:t>
            </a:r>
            <a:r>
              <a:rPr lang="en-US" sz="2400" dirty="0" err="1">
                <a:ln w="0"/>
                <a:latin typeface="Century Gothic" panose="020B0502020202020204" pitchFamily="34" charset="0"/>
              </a:rPr>
              <a:t>ish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categories:</a:t>
            </a:r>
          </a:p>
          <a:p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n w="0"/>
                <a:latin typeface="Century Gothic" panose="020B0502020202020204" pitchFamily="34" charset="0"/>
              </a:rPr>
              <a:t>Block: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 Large blocks of content, has height and width.</a:t>
            </a:r>
            <a:br>
              <a:rPr lang="en-US" sz="2400" dirty="0">
                <a:ln w="0"/>
                <a:latin typeface="Century Gothic" panose="020B0502020202020204" pitchFamily="34" charset="0"/>
              </a:rPr>
            </a:br>
            <a:r>
              <a:rPr lang="en-US" sz="2400" dirty="0">
                <a:ln w="0"/>
                <a:latin typeface="Century Gothic" panose="020B0502020202020204" pitchFamily="34" charset="0"/>
              </a:rPr>
              <a:t>Ex.: &lt;p&gt;, &lt;h1&gt;, &lt;blockquote&gt;, &lt;</a:t>
            </a:r>
            <a:r>
              <a:rPr lang="en-US" sz="2400" dirty="0" err="1">
                <a:ln w="0"/>
                <a:latin typeface="Century Gothic" panose="020B0502020202020204" pitchFamily="34" charset="0"/>
              </a:rPr>
              <a:t>ol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&gt;, &lt;ul&gt;, &lt;table&gt;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Inline:</a:t>
            </a:r>
            <a:r>
              <a: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 Small amount of content, no height or width</a:t>
            </a:r>
            <a:br>
              <a: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Ex.: &lt;a&gt;, &lt;</a:t>
            </a:r>
            <a:r>
              <a:rPr lang="en-US" sz="240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em</a:t>
            </a:r>
            <a:r>
              <a: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&gt;, &lt;strong&gt;,&lt;</a:t>
            </a:r>
            <a:r>
              <a:rPr lang="en-US" sz="240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br</a:t>
            </a:r>
            <a:r>
              <a: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&gt;</a:t>
            </a:r>
          </a:p>
          <a:p>
            <a:pPr marL="1371600" lvl="2" indent="-457200">
              <a:spcBef>
                <a:spcPts val="12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2400" b="1" dirty="0">
                <a:ln w="0"/>
                <a:latin typeface="Century Gothic" panose="020B0502020202020204" pitchFamily="34" charset="0"/>
              </a:rPr>
              <a:t>Inline Block: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Inline content with height and width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n w="0"/>
                <a:latin typeface="Century Gothic" panose="020B0502020202020204" pitchFamily="34" charset="0"/>
              </a:rPr>
              <a:t>Metadata:  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information about the page, usually not visible</a:t>
            </a:r>
          </a:p>
        </p:txBody>
      </p:sp>
    </p:spTree>
    <p:extLst>
      <p:ext uri="{BB962C8B-B14F-4D97-AF65-F5344CB8AC3E}">
        <p14:creationId xmlns:p14="http://schemas.microsoft.com/office/powerpoint/2010/main" val="288551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4C8F5B-E892-422C-8FD5-CC59B4EE7458}"/>
              </a:ext>
            </a:extLst>
          </p:cNvPr>
          <p:cNvSpPr/>
          <p:nvPr/>
        </p:nvSpPr>
        <p:spPr>
          <a:xfrm>
            <a:off x="1721545" y="356516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Block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EDEB2-165D-4A39-B260-A2C5F3F0A02C}"/>
              </a:ext>
            </a:extLst>
          </p:cNvPr>
          <p:cNvSpPr/>
          <p:nvPr/>
        </p:nvSpPr>
        <p:spPr>
          <a:xfrm>
            <a:off x="903023" y="1368021"/>
            <a:ext cx="1038594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latin typeface="Century Gothic" panose="020B0502020202020204" pitchFamily="34" charset="0"/>
              </a:rPr>
              <a:t>Examples: </a:t>
            </a:r>
          </a:p>
          <a:p>
            <a:r>
              <a:rPr lang="en-US" sz="2400" b="1" dirty="0">
                <a:ln w="0"/>
                <a:latin typeface="Century Gothic" panose="020B0502020202020204" pitchFamily="34" charset="0"/>
              </a:rPr>
              <a:t>&lt;p&gt;, &lt;h1&gt;, &lt;blockquote&gt;, &lt;</a:t>
            </a:r>
            <a:r>
              <a:rPr lang="en-US" sz="2400" b="1" dirty="0" err="1">
                <a:ln w="0"/>
                <a:latin typeface="Century Gothic" panose="020B0502020202020204" pitchFamily="34" charset="0"/>
              </a:rPr>
              <a:t>ol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&gt;, &lt;ul&gt;, &lt;table&gt;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02C3E-1C06-412F-8A8A-0F425DAB3784}"/>
              </a:ext>
            </a:extLst>
          </p:cNvPr>
          <p:cNvSpPr/>
          <p:nvPr/>
        </p:nvSpPr>
        <p:spPr>
          <a:xfrm>
            <a:off x="903023" y="3089322"/>
            <a:ext cx="5975450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Take up the full width of the page (flows top to bottom)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Have a height and width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Can have block or inline elements as children</a:t>
            </a:r>
            <a:endParaRPr lang="en-US" sz="2400" b="1" dirty="0">
              <a:ln w="0"/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265EF-C2A3-4272-89E4-A51A3103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318" y="2710288"/>
            <a:ext cx="41624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9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4C8F5B-E892-422C-8FD5-CC59B4EE7458}"/>
              </a:ext>
            </a:extLst>
          </p:cNvPr>
          <p:cNvSpPr/>
          <p:nvPr/>
        </p:nvSpPr>
        <p:spPr>
          <a:xfrm>
            <a:off x="1721548" y="419826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Block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02C3E-1C06-412F-8A8A-0F425DAB3784}"/>
              </a:ext>
            </a:extLst>
          </p:cNvPr>
          <p:cNvSpPr/>
          <p:nvPr/>
        </p:nvSpPr>
        <p:spPr>
          <a:xfrm>
            <a:off x="584574" y="2569336"/>
            <a:ext cx="5192977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&lt;h1&gt; is block-level, so it extends the full width of the page by default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Note how block-level elements (h1, p) flow top to bottom</a:t>
            </a:r>
            <a:endParaRPr lang="en-US" sz="2400" b="1" dirty="0">
              <a:ln w="0"/>
              <a:latin typeface="Century Gothic" panose="020B0502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62A4B-F645-4B93-989F-98A893AB31E2}"/>
              </a:ext>
            </a:extLst>
          </p:cNvPr>
          <p:cNvGrpSpPr/>
          <p:nvPr/>
        </p:nvGrpSpPr>
        <p:grpSpPr>
          <a:xfrm>
            <a:off x="6096000" y="1610436"/>
            <a:ext cx="5985712" cy="5055394"/>
            <a:chOff x="6096000" y="1392072"/>
            <a:chExt cx="5985712" cy="5055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CB7BD-8B03-4575-A24E-6FD5325A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92072"/>
              <a:ext cx="5985712" cy="32515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2ACEC0-291A-4026-B1BA-3AE8319D8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8698" y="3993672"/>
              <a:ext cx="3722838" cy="12999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F62D0A-BFEF-444B-B6B4-EFCDD8C7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8650" y="5278459"/>
              <a:ext cx="3722838" cy="1169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70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287668-691D-4621-8E29-C1805C15196F}"/>
              </a:ext>
            </a:extLst>
          </p:cNvPr>
          <p:cNvSpPr/>
          <p:nvPr/>
        </p:nvSpPr>
        <p:spPr>
          <a:xfrm>
            <a:off x="2296684" y="506227"/>
            <a:ext cx="759863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Architecture of Webpages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79810-9DFC-4759-AC6E-638696DD61FF}"/>
              </a:ext>
            </a:extLst>
          </p:cNvPr>
          <p:cNvSpPr/>
          <p:nvPr/>
        </p:nvSpPr>
        <p:spPr>
          <a:xfrm>
            <a:off x="5586885" y="6028607"/>
            <a:ext cx="1018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latin typeface="Century Gothic" panose="020B0502020202020204" pitchFamily="34" charset="0"/>
              </a:rPr>
              <a:t>CSS</a:t>
            </a:r>
            <a:endParaRPr lang="en-US" sz="32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703B0-03CE-4BDC-8046-F9C123DC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4" b="89972" l="9974" r="899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99" y="1214113"/>
            <a:ext cx="6870000" cy="48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2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4C8F5B-E892-422C-8FD5-CC59B4EE7458}"/>
              </a:ext>
            </a:extLst>
          </p:cNvPr>
          <p:cNvSpPr/>
          <p:nvPr/>
        </p:nvSpPr>
        <p:spPr>
          <a:xfrm>
            <a:off x="1721548" y="487139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Block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02C3E-1C06-412F-8A8A-0F425DAB3784}"/>
              </a:ext>
            </a:extLst>
          </p:cNvPr>
          <p:cNvSpPr/>
          <p:nvPr/>
        </p:nvSpPr>
        <p:spPr>
          <a:xfrm>
            <a:off x="466737" y="2628832"/>
            <a:ext cx="5192977" cy="180049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&lt;h1&gt; is block-level, so its width can be modified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Block-level elements still flow top to bottom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E1FC2-3A09-43AD-8074-AA599E137F90}"/>
              </a:ext>
            </a:extLst>
          </p:cNvPr>
          <p:cNvGrpSpPr/>
          <p:nvPr/>
        </p:nvGrpSpPr>
        <p:grpSpPr>
          <a:xfrm>
            <a:off x="6532288" y="1882439"/>
            <a:ext cx="4708476" cy="4528439"/>
            <a:chOff x="6387154" y="1810230"/>
            <a:chExt cx="5476732" cy="50069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17532F-CAD0-4B40-BA4D-50D4F8D8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154" y="1810230"/>
              <a:ext cx="5476732" cy="29527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3E8CDB-48E9-413E-8190-104D527A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2426" y="5390906"/>
              <a:ext cx="3722838" cy="14262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5F8A4C-78A4-4F79-A5C2-CEDE6516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2425" y="4113025"/>
              <a:ext cx="3722838" cy="1299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78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9AA25-99B7-4D9D-9F13-D8619C8F2056}"/>
              </a:ext>
            </a:extLst>
          </p:cNvPr>
          <p:cNvSpPr/>
          <p:nvPr/>
        </p:nvSpPr>
        <p:spPr>
          <a:xfrm>
            <a:off x="1721544" y="243451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Inline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DF983-2CB6-4E69-9D77-8B0A73A4AD89}"/>
              </a:ext>
            </a:extLst>
          </p:cNvPr>
          <p:cNvSpPr/>
          <p:nvPr/>
        </p:nvSpPr>
        <p:spPr>
          <a:xfrm>
            <a:off x="903024" y="1061591"/>
            <a:ext cx="1038594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latin typeface="Century Gothic" panose="020B0502020202020204" pitchFamily="34" charset="0"/>
              </a:rPr>
              <a:t>Examples: </a:t>
            </a:r>
          </a:p>
          <a:p>
            <a:r>
              <a:rPr lang="en-US" sz="2400" b="1" dirty="0">
                <a:ln w="0"/>
                <a:latin typeface="Century Gothic" panose="020B0502020202020204" pitchFamily="34" charset="0"/>
              </a:rPr>
              <a:t>&lt;a&gt;, &lt;</a:t>
            </a:r>
            <a:r>
              <a:rPr lang="en-US" sz="2400" b="1" dirty="0" err="1">
                <a:ln w="0"/>
                <a:latin typeface="Century Gothic" panose="020B0502020202020204" pitchFamily="34" charset="0"/>
              </a:rPr>
              <a:t>em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&gt;, &lt;strong&gt;, &lt;</a:t>
            </a:r>
            <a:r>
              <a:rPr lang="en-US" sz="2400" b="1" dirty="0" err="1">
                <a:ln w="0"/>
                <a:latin typeface="Century Gothic" panose="020B0502020202020204" pitchFamily="34" charset="0"/>
              </a:rPr>
              <a:t>br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19F63-2AC4-4BCB-9E67-7F28C6D0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21" y="1672079"/>
            <a:ext cx="4301315" cy="3871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CE3AA9-FEE5-4B51-83EB-30D4FB59220A}"/>
              </a:ext>
            </a:extLst>
          </p:cNvPr>
          <p:cNvSpPr/>
          <p:nvPr/>
        </p:nvSpPr>
        <p:spPr>
          <a:xfrm>
            <a:off x="739249" y="2113097"/>
            <a:ext cx="6262052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Take up only as much width as needed (flows left to right)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n w="0"/>
                <a:solidFill>
                  <a:srgbClr val="FF0000"/>
                </a:solidFill>
                <a:latin typeface="Century Gothic" panose="020B0502020202020204" pitchFamily="34" charset="0"/>
              </a:rPr>
              <a:t>Cannot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have height and width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n w="0"/>
                <a:solidFill>
                  <a:srgbClr val="FF0000"/>
                </a:solidFill>
                <a:latin typeface="Century Gothic" panose="020B0502020202020204" pitchFamily="34" charset="0"/>
              </a:rPr>
              <a:t>Cannot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have a block element child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n w="0"/>
                <a:solidFill>
                  <a:srgbClr val="FF0000"/>
                </a:solidFill>
                <a:latin typeface="Century Gothic" panose="020B0502020202020204" pitchFamily="34" charset="0"/>
              </a:rPr>
              <a:t>Cannot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be positioned (i.e. CSS properties like float and position do not apply to inline elements)</a:t>
            </a:r>
          </a:p>
          <a:p>
            <a:pPr marL="800100" lvl="1" indent="-342900" algn="just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Must position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its containing block element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instead</a:t>
            </a:r>
            <a:endParaRPr lang="en-US" sz="2400" b="1" dirty="0">
              <a:ln w="0"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466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93DF67-65EE-46C0-A490-4F4678F646E2}"/>
              </a:ext>
            </a:extLst>
          </p:cNvPr>
          <p:cNvSpPr/>
          <p:nvPr/>
        </p:nvSpPr>
        <p:spPr>
          <a:xfrm>
            <a:off x="1721544" y="322284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Inline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EF1634-E41A-419E-AD8B-22FF9986D8D8}"/>
              </a:ext>
            </a:extLst>
          </p:cNvPr>
          <p:cNvGrpSpPr/>
          <p:nvPr/>
        </p:nvGrpSpPr>
        <p:grpSpPr>
          <a:xfrm>
            <a:off x="1721544" y="1154208"/>
            <a:ext cx="8195856" cy="5108545"/>
            <a:chOff x="2081325" y="1154208"/>
            <a:chExt cx="8195856" cy="51085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AB72B4-A497-47B8-AAB0-04C37CA31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81325" y="1154208"/>
              <a:ext cx="8195856" cy="51085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FFD329-5FFD-4178-A99B-3C9FA3DC89AC}"/>
                </a:ext>
              </a:extLst>
            </p:cNvPr>
            <p:cNvSpPr/>
            <p:nvPr/>
          </p:nvSpPr>
          <p:spPr>
            <a:xfrm>
              <a:off x="2320119" y="2333767"/>
              <a:ext cx="3111690" cy="3411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6ABAD5-23EC-4016-BAAA-02E927717E5D}"/>
              </a:ext>
            </a:extLst>
          </p:cNvPr>
          <p:cNvGrpSpPr/>
          <p:nvPr/>
        </p:nvGrpSpPr>
        <p:grpSpPr>
          <a:xfrm>
            <a:off x="1721544" y="2189379"/>
            <a:ext cx="9901755" cy="4535039"/>
            <a:chOff x="1721544" y="2189379"/>
            <a:chExt cx="9901755" cy="45350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475691-178B-4FD3-9B4D-7991E8285011}"/>
                </a:ext>
              </a:extLst>
            </p:cNvPr>
            <p:cNvSpPr/>
            <p:nvPr/>
          </p:nvSpPr>
          <p:spPr>
            <a:xfrm>
              <a:off x="1721544" y="6262753"/>
              <a:ext cx="87489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0"/>
                  <a:solidFill>
                    <a:srgbClr val="FF0000"/>
                  </a:solidFill>
                  <a:latin typeface="Century Gothic" panose="020B0502020202020204" pitchFamily="34" charset="0"/>
                </a:rPr>
                <a:t>Cannot</a:t>
              </a:r>
              <a:r>
                <a:rPr lang="en-US" sz="2400" dirty="0">
                  <a:ln w="0"/>
                  <a:latin typeface="Century Gothic" panose="020B0502020202020204" pitchFamily="34" charset="0"/>
                </a:rPr>
                <a:t> set </a:t>
              </a:r>
              <a:r>
                <a:rPr lang="en-US" sz="2400" b="1" dirty="0">
                  <a:ln w="0"/>
                  <a:latin typeface="Century Gothic" panose="020B0502020202020204" pitchFamily="34" charset="0"/>
                </a:rPr>
                <a:t>width</a:t>
              </a:r>
              <a:r>
                <a:rPr lang="en-US" sz="2400" dirty="0">
                  <a:ln w="0"/>
                  <a:latin typeface="Century Gothic" panose="020B0502020202020204" pitchFamily="34" charset="0"/>
                </a:rPr>
                <a:t> on inline element, so it is ignored</a:t>
              </a:r>
              <a:endPara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EDD6D6-3039-4B45-881E-7A7F630F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500" y="2189379"/>
              <a:ext cx="3411799" cy="1641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5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9AA25-99B7-4D9D-9F13-D8619C8F2056}"/>
              </a:ext>
            </a:extLst>
          </p:cNvPr>
          <p:cNvSpPr/>
          <p:nvPr/>
        </p:nvSpPr>
        <p:spPr>
          <a:xfrm>
            <a:off x="1721544" y="243451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Inline-Block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DF983-2CB6-4E69-9D77-8B0A73A4AD89}"/>
              </a:ext>
            </a:extLst>
          </p:cNvPr>
          <p:cNvSpPr/>
          <p:nvPr/>
        </p:nvSpPr>
        <p:spPr>
          <a:xfrm>
            <a:off x="903022" y="1320109"/>
            <a:ext cx="1038594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latin typeface="Century Gothic" panose="020B0502020202020204" pitchFamily="34" charset="0"/>
              </a:rPr>
              <a:t>Examples: </a:t>
            </a:r>
          </a:p>
          <a:p>
            <a:r>
              <a:rPr lang="en-US" sz="2400" b="1" dirty="0">
                <a:ln w="0"/>
                <a:latin typeface="Century Gothic" panose="020B0502020202020204" pitchFamily="34" charset="0"/>
              </a:rPr>
              <a:t>&lt;</a:t>
            </a:r>
            <a:r>
              <a:rPr lang="en-US" sz="2400" b="1" dirty="0" err="1">
                <a:ln w="0"/>
                <a:latin typeface="Century Gothic" panose="020B0502020202020204" pitchFamily="34" charset="0"/>
              </a:rPr>
              <a:t>img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&gt;, any element with display: inline-block;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E3AA9-FEE5-4B51-83EB-30D4FB59220A}"/>
              </a:ext>
            </a:extLst>
          </p:cNvPr>
          <p:cNvSpPr/>
          <p:nvPr/>
        </p:nvSpPr>
        <p:spPr>
          <a:xfrm>
            <a:off x="725601" y="2426256"/>
            <a:ext cx="6262052" cy="33701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Take up only as much width as needed (flows left to right)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n w="0"/>
                <a:solidFill>
                  <a:srgbClr val="00B050"/>
                </a:solidFill>
                <a:latin typeface="Century Gothic" panose="020B0502020202020204" pitchFamily="34" charset="0"/>
              </a:rPr>
              <a:t>Can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have height and width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n w="0"/>
                <a:solidFill>
                  <a:srgbClr val="00B050"/>
                </a:solidFill>
                <a:latin typeface="Century Gothic" panose="020B0502020202020204" pitchFamily="34" charset="0"/>
              </a:rPr>
              <a:t>Can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have a block element child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n w="0"/>
                <a:solidFill>
                  <a:srgbClr val="00B050"/>
                </a:solidFill>
                <a:latin typeface="Century Gothic" panose="020B0502020202020204" pitchFamily="34" charset="0"/>
              </a:rPr>
              <a:t>Can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be positioned (i.e. CSS properties like float and position do not apply to inline elements)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36E26-F03B-4F12-A3B1-F11A47D4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53" y="2113097"/>
            <a:ext cx="4219078" cy="37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8B75DA-2309-49C4-B689-D691F5C401D1}"/>
              </a:ext>
            </a:extLst>
          </p:cNvPr>
          <p:cNvSpPr/>
          <p:nvPr/>
        </p:nvSpPr>
        <p:spPr>
          <a:xfrm>
            <a:off x="1721548" y="537593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Inline-Block Elements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31B9FE-4F70-4D25-AAB2-4F1B43566893}"/>
              </a:ext>
            </a:extLst>
          </p:cNvPr>
          <p:cNvGrpSpPr/>
          <p:nvPr/>
        </p:nvGrpSpPr>
        <p:grpSpPr>
          <a:xfrm>
            <a:off x="6096000" y="2241645"/>
            <a:ext cx="6096000" cy="3196988"/>
            <a:chOff x="1909760" y="1758429"/>
            <a:chExt cx="9226815" cy="49342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F58B41-434A-4AD2-91AF-223C1AD2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760" y="1758429"/>
              <a:ext cx="8372475" cy="4514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039190-9A8E-4EA7-A8E3-DF8F7F17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5099" y="5230789"/>
              <a:ext cx="5661476" cy="14619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457E57-1E8E-4B67-A3A7-F49B98C8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7983" y="4336739"/>
              <a:ext cx="3058592" cy="89405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8AF449-AAB3-483C-88A5-3E96D9BBBFF1}"/>
              </a:ext>
            </a:extLst>
          </p:cNvPr>
          <p:cNvSpPr/>
          <p:nvPr/>
        </p:nvSpPr>
        <p:spPr>
          <a:xfrm>
            <a:off x="427971" y="2434684"/>
            <a:ext cx="5304089" cy="25391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Can set width on inline-block element, so image width is set to 50px.</a:t>
            </a:r>
          </a:p>
          <a:p>
            <a:pPr marL="342900" indent="-342900" algn="just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n w="0"/>
                <a:latin typeface="Century Gothic" panose="020B0502020202020204" pitchFamily="34" charset="0"/>
              </a:rPr>
              <a:t>inline-block flows left to right, so images are right next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1019135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2C77A6-E113-43BE-AB2D-27FCB8901C66}"/>
              </a:ext>
            </a:extLst>
          </p:cNvPr>
          <p:cNvSpPr/>
          <p:nvPr/>
        </p:nvSpPr>
        <p:spPr>
          <a:xfrm>
            <a:off x="1721548" y="537593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latin typeface="Century Gothic" panose="020B0502020202020204" pitchFamily="34" charset="0"/>
              </a:rPr>
              <a:t>Moral of The Story</a:t>
            </a:r>
            <a:endParaRPr lang="en-US" sz="40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13548-22F4-42CA-9277-3AB1F7D1BCAB}"/>
              </a:ext>
            </a:extLst>
          </p:cNvPr>
          <p:cNvSpPr/>
          <p:nvPr/>
        </p:nvSpPr>
        <p:spPr>
          <a:xfrm>
            <a:off x="1566077" y="2767450"/>
            <a:ext cx="90598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3600" dirty="0">
                <a:ln w="0"/>
                <a:latin typeface="Century Gothic" panose="020B0502020202020204" pitchFamily="34" charset="0"/>
              </a:rPr>
              <a:t>If your CSS isn't working, see if you're trying to apply block-level properties to inline elements</a:t>
            </a:r>
          </a:p>
        </p:txBody>
      </p:sp>
    </p:spTree>
    <p:extLst>
      <p:ext uri="{BB962C8B-B14F-4D97-AF65-F5344CB8AC3E}">
        <p14:creationId xmlns:p14="http://schemas.microsoft.com/office/powerpoint/2010/main" val="43796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287668-691D-4621-8E29-C1805C15196F}"/>
              </a:ext>
            </a:extLst>
          </p:cNvPr>
          <p:cNvSpPr/>
          <p:nvPr/>
        </p:nvSpPr>
        <p:spPr>
          <a:xfrm>
            <a:off x="2296684" y="506227"/>
            <a:ext cx="759863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Architecture of Webpages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D79810-9DFC-4759-AC6E-638696DD61FF}"/>
              </a:ext>
            </a:extLst>
          </p:cNvPr>
          <p:cNvSpPr/>
          <p:nvPr/>
        </p:nvSpPr>
        <p:spPr>
          <a:xfrm>
            <a:off x="5777642" y="6028607"/>
            <a:ext cx="6367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latin typeface="Century Gothic" panose="020B0502020202020204" pitchFamily="34" charset="0"/>
              </a:rPr>
              <a:t>JS</a:t>
            </a:r>
            <a:endParaRPr lang="en-US" sz="32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Home_Welocme to Tamo Technology Co,Ltd">
            <a:extLst>
              <a:ext uri="{FF2B5EF4-FFF2-40B4-BE49-F238E27FC236}">
                <a16:creationId xmlns:a16="http://schemas.microsoft.com/office/drawing/2014/main" id="{BEA02660-F06A-4649-97A7-BC96267B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86" y="1599631"/>
            <a:ext cx="6150591" cy="41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5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40972F-E723-428E-9300-993CCEE0D35F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Editing and Running HTML, CSS, JS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87FFA-C9B6-4B71-AB06-3F2A3EF8B709}"/>
              </a:ext>
            </a:extLst>
          </p:cNvPr>
          <p:cNvSpPr/>
          <p:nvPr/>
        </p:nvSpPr>
        <p:spPr>
          <a:xfrm>
            <a:off x="1529985" y="2575722"/>
            <a:ext cx="9132027" cy="26161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b="1" dirty="0">
                <a:ln w="0"/>
                <a:latin typeface="Century Gothic" panose="020B0502020202020204" pitchFamily="34" charset="0"/>
              </a:rPr>
              <a:t>Text Editor: 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You can use whatever you want. We recommend </a:t>
            </a:r>
            <a:r>
              <a:rPr lang="en-US" sz="2400" dirty="0">
                <a:ln w="0"/>
                <a:latin typeface="Century Gothic" panose="020B0502020202020204" pitchFamily="34" charset="0"/>
                <a:hlinkClick r:id="rId2"/>
              </a:rPr>
              <a:t>Sublime Text 3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US" sz="24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24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Browser: </a:t>
            </a:r>
            <a:r>
              <a:rPr lang="en-US" sz="24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HTML, CSS and JS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code can be rendered using any Web Browser. We will be using Google Chrome browser for running and debugging HTML, CSS and JS Codes.</a:t>
            </a:r>
            <a:endParaRPr lang="en-US" sz="24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64157E-CC26-4CE6-983B-E0EF1A26B3A5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How do web pages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6166A-5870-4631-A6D8-36288D69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1" y="1490734"/>
            <a:ext cx="8029575" cy="3467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E41831-3A91-4BD2-BD65-3D5E8E13CA12}"/>
              </a:ext>
            </a:extLst>
          </p:cNvPr>
          <p:cNvSpPr/>
          <p:nvPr/>
        </p:nvSpPr>
        <p:spPr>
          <a:xfrm>
            <a:off x="1529984" y="5096853"/>
            <a:ext cx="9132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latin typeface="Century Gothic" panose="020B0502020202020204" pitchFamily="34" charset="0"/>
              </a:rPr>
              <a:t>Web pages are written in a markup language called</a:t>
            </a:r>
          </a:p>
          <a:p>
            <a:pPr algn="ctr"/>
            <a:r>
              <a:rPr lang="en-US" sz="2400" b="1" dirty="0">
                <a:ln w="0"/>
                <a:latin typeface="Century Gothic" panose="020B0502020202020204" pitchFamily="34" charset="0"/>
              </a:rPr>
              <a:t>HTML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, so browsers display a web page by reading and</a:t>
            </a:r>
          </a:p>
          <a:p>
            <a:pPr algn="ctr"/>
            <a:r>
              <a:rPr lang="en-US" sz="2400" dirty="0">
                <a:ln w="0"/>
                <a:latin typeface="Century Gothic" panose="020B0502020202020204" pitchFamily="34" charset="0"/>
              </a:rPr>
              <a:t>interpreting its HTML.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9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B4D0F-ADF1-4EA8-995F-8B6F79A1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51" y="1480220"/>
            <a:ext cx="8229600" cy="3514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11697E-5474-42AD-8DDD-69DADD37B6D5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How do web pages 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3F61D-2E17-4875-8466-75AC8B49899D}"/>
              </a:ext>
            </a:extLst>
          </p:cNvPr>
          <p:cNvSpPr/>
          <p:nvPr/>
        </p:nvSpPr>
        <p:spPr>
          <a:xfrm>
            <a:off x="1529985" y="5206461"/>
            <a:ext cx="9132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latin typeface="Century Gothic" panose="020B0502020202020204" pitchFamily="34" charset="0"/>
              </a:rPr>
              <a:t>The HTML file might link to other resources, like images,</a:t>
            </a:r>
          </a:p>
          <a:p>
            <a:pPr algn="ctr"/>
            <a:r>
              <a:rPr lang="en-US" sz="2400" dirty="0">
                <a:ln w="0"/>
                <a:latin typeface="Century Gothic" panose="020B0502020202020204" pitchFamily="34" charset="0"/>
              </a:rPr>
              <a:t>videos, as well as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JavaScript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and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CSS (stylesheet)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files,</a:t>
            </a:r>
          </a:p>
          <a:p>
            <a:pPr algn="ctr"/>
            <a:r>
              <a:rPr lang="en-US" sz="2400" dirty="0">
                <a:ln w="0"/>
                <a:latin typeface="Century Gothic" panose="020B0502020202020204" pitchFamily="34" charset="0"/>
              </a:rPr>
              <a:t>which the browser then also loads.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44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83660-9DCF-4919-ACF1-6197898EEE12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What is HTML?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F4D52-CE49-48D7-9326-9C2E053D565A}"/>
              </a:ext>
            </a:extLst>
          </p:cNvPr>
          <p:cNvSpPr/>
          <p:nvPr/>
        </p:nvSpPr>
        <p:spPr>
          <a:xfrm>
            <a:off x="1529985" y="1859340"/>
            <a:ext cx="913202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latin typeface="Century Gothic" panose="020B0502020202020204" pitchFamily="34" charset="0"/>
              </a:rPr>
              <a:t>HTML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 (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H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yper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t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ext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M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arkup </a:t>
            </a:r>
            <a:r>
              <a:rPr lang="en-US" sz="2400" b="1" dirty="0">
                <a:ln w="0"/>
                <a:latin typeface="Century Gothic" panose="020B0502020202020204" pitchFamily="34" charset="0"/>
              </a:rPr>
              <a:t>L</a:t>
            </a:r>
            <a:r>
              <a:rPr lang="en-US" sz="2400" dirty="0">
                <a:ln w="0"/>
                <a:latin typeface="Century Gothic" panose="020B0502020202020204" pitchFamily="34" charset="0"/>
              </a:rPr>
              <a:t>anguage)</a:t>
            </a:r>
          </a:p>
          <a:p>
            <a:endParaRPr lang="en-US" sz="2400" dirty="0">
              <a:ln w="0"/>
              <a:latin typeface="Century Gothic" panose="020B0502020202020204" pitchFamily="34" charset="0"/>
            </a:endParaRPr>
          </a:p>
          <a:p>
            <a:r>
              <a:rPr lang="en-US" sz="2400" dirty="0">
                <a:ln w="0"/>
                <a:latin typeface="Century Gothic" panose="020B0502020202020204" pitchFamily="34" charset="0"/>
              </a:rPr>
              <a:t>- Describes the content and structure of a web page; not</a:t>
            </a:r>
          </a:p>
          <a:p>
            <a:r>
              <a:rPr lang="en-US" sz="2400" dirty="0">
                <a:ln w="0"/>
                <a:latin typeface="Century Gothic" panose="020B0502020202020204" pitchFamily="34" charset="0"/>
              </a:rPr>
              <a:t>a programming language.</a:t>
            </a:r>
          </a:p>
          <a:p>
            <a:endParaRPr lang="en-US" sz="2400" dirty="0">
              <a:ln w="0"/>
              <a:latin typeface="Century Gothic" panose="020B0502020202020204" pitchFamily="34" charset="0"/>
            </a:endParaRPr>
          </a:p>
          <a:p>
            <a:r>
              <a:rPr lang="en-US" sz="2400" dirty="0">
                <a:ln w="0"/>
                <a:latin typeface="Century Gothic" panose="020B0502020202020204" pitchFamily="34" charset="0"/>
              </a:rPr>
              <a:t>- Made up of building blocks called elements.</a:t>
            </a:r>
            <a:endParaRPr lang="en-US" sz="2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E5070-8C8D-4014-BA89-323DBDD3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86" y="4558850"/>
            <a:ext cx="6548224" cy="18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005672-C8B9-4AC1-A0F1-598C9648F8EC}"/>
              </a:ext>
            </a:extLst>
          </p:cNvPr>
          <p:cNvSpPr/>
          <p:nvPr/>
        </p:nvSpPr>
        <p:spPr>
          <a:xfrm>
            <a:off x="1721548" y="560818"/>
            <a:ext cx="874890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latin typeface="Century Gothic" panose="020B0502020202020204" pitchFamily="34" charset="0"/>
              </a:rPr>
              <a:t>Basic HTML page structure</a:t>
            </a:r>
            <a:endParaRPr lang="en-US" sz="400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46D9D-1AB5-4AC8-8F12-6FC25724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15" y="1672205"/>
            <a:ext cx="10286569" cy="45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1072</Words>
  <Application>Microsoft Office PowerPoint</Application>
  <PresentationFormat>Widescreen</PresentationFormat>
  <Paragraphs>121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 Fazlee Rabby</dc:creator>
  <cp:lastModifiedBy>SK Fazlee Rabby</cp:lastModifiedBy>
  <cp:revision>100</cp:revision>
  <dcterms:created xsi:type="dcterms:W3CDTF">2020-06-05T16:16:14Z</dcterms:created>
  <dcterms:modified xsi:type="dcterms:W3CDTF">2021-06-01T11:42:33Z</dcterms:modified>
</cp:coreProperties>
</file>